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C24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8FC58-B2B6-4F92-AA0B-B18557DB1337}" type="datetimeFigureOut">
              <a:rPr lang="pt-BR" smtClean="0"/>
              <a:t>18/6/2009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12C78-FD15-4FFE-8D01-AED561D8A47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12C78-FD15-4FFE-8D01-AED561D8A47F}" type="slidenum">
              <a:rPr lang="pt-BR" smtClean="0"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20E2-29B4-461C-88BB-F8217E9B89B2}" type="datetimeFigureOut">
              <a:rPr lang="pt-BR" smtClean="0"/>
              <a:pPr/>
              <a:t>18/6/2009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5A3C-EE8E-4597-AA4A-90933519DA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3643314"/>
            <a:ext cx="9144000" cy="321468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6429421"/>
            <a:ext cx="5643538" cy="428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Federação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Brasileira das Associações Cristãs de Moços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-32" y="2643183"/>
            <a:ext cx="9144032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Diretoria Plena </a:t>
            </a:r>
            <a:r>
              <a:rPr kumimoji="0" lang="pt-B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pt-BR" sz="9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2009</a:t>
            </a:r>
          </a:p>
        </p:txBody>
      </p:sp>
      <p:pic>
        <p:nvPicPr>
          <p:cNvPr id="1030" name="Picture 6" descr="C:\Documents and Settings\Danilo Mohr\Meus documentos\audi\Imagens\all\jpg_baix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</a:blip>
          <a:srcRect/>
          <a:stretch>
            <a:fillRect/>
          </a:stretch>
        </p:blipFill>
        <p:spPr bwMode="auto">
          <a:xfrm>
            <a:off x="8230748" y="5643578"/>
            <a:ext cx="770408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-2821793" y="2821793"/>
            <a:ext cx="6858000" cy="12144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6" descr="C:\Documents and Settings\Danilo Mohr\Meus documentos\audi\Imagens\all\jpg_baix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</a:blip>
          <a:srcRect/>
          <a:stretch>
            <a:fillRect/>
          </a:stretch>
        </p:blipFill>
        <p:spPr bwMode="auto">
          <a:xfrm>
            <a:off x="214282" y="5715016"/>
            <a:ext cx="667702" cy="928694"/>
          </a:xfrm>
          <a:prstGeom prst="rect">
            <a:avLst/>
          </a:prstGeom>
          <a:noFill/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214414" y="2643183"/>
            <a:ext cx="7929586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Balanço</a:t>
            </a:r>
            <a:r>
              <a:rPr kumimoji="0" lang="pt-BR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pt-BR" sz="9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2009</a:t>
            </a:r>
            <a:endParaRPr kumimoji="0" lang="pt-BR" sz="9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-2821793" y="2821793"/>
            <a:ext cx="6858000" cy="12144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6" descr="C:\Documents and Settings\Danilo Mohr\Meus documentos\audi\Imagens\all\jpg_baix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</a:blip>
          <a:srcRect/>
          <a:stretch>
            <a:fillRect/>
          </a:stretch>
        </p:blipFill>
        <p:spPr bwMode="auto">
          <a:xfrm>
            <a:off x="214282" y="5715016"/>
            <a:ext cx="667702" cy="928694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85853" y="71414"/>
          <a:ext cx="7786742" cy="6715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4110"/>
                <a:gridCol w="1659919"/>
                <a:gridCol w="1659919"/>
                <a:gridCol w="1802794"/>
              </a:tblGrid>
              <a:tr h="4691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RECEITAS ORDINÁRIAS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ORÇADO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ATÉ 29/05/2009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REALIZADO 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ATÉ 29/05/2009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COMPETÊNCIA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1669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Contribuições das </a:t>
                      </a:r>
                      <a:r>
                        <a:rPr lang="pt-BR" sz="1600" i="1" u="none" strike="noStrike" dirty="0" smtClean="0"/>
                        <a:t>ACMs</a:t>
                      </a:r>
                      <a:endParaRPr lang="pt-BR" sz="1600" b="0" i="1" u="none" strike="noStrike" dirty="0" smtClean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262.270,00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</a:t>
                      </a:r>
                      <a:r>
                        <a:rPr lang="pt-BR" sz="1600" u="none" strike="noStrike" dirty="0" smtClean="0"/>
                        <a:t>237.785,00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209">
                <a:tc gridSpan="4">
                  <a:txBody>
                    <a:bodyPr/>
                    <a:lstStyle/>
                    <a:p>
                      <a:pPr algn="l" fontAlgn="b"/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3336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Fundo de Reserva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13.115,00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11.908,00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endParaRPr lang="pt-BR" sz="1600" i="1" u="none" strike="noStrike" dirty="0" smtClean="0"/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785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Aliança Mundial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25.000,00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22.563,00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/>
                        <a:t>  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667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Aliança </a:t>
                      </a:r>
                      <a:r>
                        <a:rPr lang="pt-BR" sz="1600" i="1" u="none" strike="noStrike" dirty="0" err="1"/>
                        <a:t>Latinoamericana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7.330,00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6.630,00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49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/>
                        <a:t>  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33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Outras Receitas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22.532,47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/>
                        <a:t>  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50722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Encontros Nacionais </a:t>
                      </a:r>
                      <a:endParaRPr lang="pt-BR" sz="1600" i="1" u="none" strike="noStrike" dirty="0" smtClean="0"/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u="none" strike="noStrike" dirty="0" smtClean="0"/>
                    </a:p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/>
                        <a:t>  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50039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/>
                        <a:t> </a:t>
                      </a:r>
                      <a:r>
                        <a:rPr lang="pt-BR" sz="1600" i="1" u="none" strike="noStrike" dirty="0" smtClean="0"/>
                        <a:t> . </a:t>
                      </a:r>
                      <a:r>
                        <a:rPr lang="pt-BR" sz="1600" i="1" u="none" strike="noStrike" dirty="0"/>
                        <a:t>Curso Instituto de Liderança 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6.999,00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/>
                        <a:t>  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Projetos</a:t>
                      </a:r>
                      <a:endParaRPr lang="pt-BR" sz="1600" b="0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</a:t>
                      </a:r>
                      <a:r>
                        <a:rPr lang="pt-BR" sz="1600" u="none" strike="noStrike" dirty="0" smtClean="0"/>
                        <a:t>27.123,05 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1" u="none" strike="noStrike" dirty="0" smtClean="0"/>
                        <a:t>  . TOTAL </a:t>
                      </a:r>
                      <a:r>
                        <a:rPr lang="pt-BR" sz="1600" b="1" i="1" u="none" strike="noStrike" dirty="0"/>
                        <a:t>DA RECEITA</a:t>
                      </a:r>
                      <a:endParaRPr lang="pt-BR" sz="1600" b="1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/>
                        <a:t>307.715,00 </a:t>
                      </a:r>
                      <a:endParaRPr lang="pt-BR" sz="1600" b="1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/>
                        <a:t>335.540,52 </a:t>
                      </a:r>
                      <a:endParaRPr lang="pt-BR" sz="1600" b="1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 </a:t>
                      </a:r>
                      <a:endParaRPr lang="pt-BR" sz="1600" b="1" i="1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-2821793" y="2821793"/>
            <a:ext cx="6858000" cy="12144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6" descr="C:\Documents and Settings\Danilo Mohr\Meus documentos\audi\Imagens\all\jpg_baix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</a:blip>
          <a:srcRect/>
          <a:stretch>
            <a:fillRect/>
          </a:stretch>
        </p:blipFill>
        <p:spPr bwMode="auto">
          <a:xfrm>
            <a:off x="214282" y="5715016"/>
            <a:ext cx="667702" cy="928694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85851" y="71440"/>
          <a:ext cx="7786743" cy="67151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6049"/>
                <a:gridCol w="1706898"/>
                <a:gridCol w="1706898"/>
                <a:gridCol w="1706898"/>
              </a:tblGrid>
              <a:tr h="4999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DESPESAS ORDINÁRIAS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ORÇADO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ATÉ 29/05/2009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REALIZADO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ATÉ </a:t>
                      </a:r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29/05/2009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COMPETÊNCIA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215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Manutenção Sede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13.646,68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5.862,26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61">
                <a:tc gridSpan="4">
                  <a:txBody>
                    <a:bodyPr/>
                    <a:lstStyle/>
                    <a:p>
                      <a:pPr algn="ctr" fontAlgn="b"/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215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Reforma da Sede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2.685,20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 dirty="0"/>
                        <a:t> 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1600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.Expediente/</a:t>
                      </a:r>
                      <a:r>
                        <a:rPr lang="pt-BR" sz="1600" i="1" u="none" strike="noStrike" dirty="0" err="1" smtClean="0"/>
                        <a:t>Mat.Escrit/</a:t>
                      </a:r>
                      <a:endParaRPr lang="pt-BR" sz="1600" i="1" u="none" strike="noStrike" dirty="0" smtClean="0"/>
                    </a:p>
                    <a:p>
                      <a:pPr algn="l" fontAlgn="b"/>
                      <a:r>
                        <a:rPr lang="pt-BR" sz="1600" i="1" u="none" strike="noStrike" dirty="0" smtClean="0"/>
                        <a:t>   </a:t>
                      </a:r>
                      <a:r>
                        <a:rPr lang="pt-BR" sz="1600" i="1" u="none" strike="noStrike" baseline="0" dirty="0" smtClean="0"/>
                        <a:t> </a:t>
                      </a:r>
                      <a:r>
                        <a:rPr lang="pt-BR" sz="1600" i="1" u="none" strike="noStrike" dirty="0" smtClean="0"/>
                        <a:t>Copa/</a:t>
                      </a:r>
                      <a:r>
                        <a:rPr lang="pt-BR" sz="1600" i="1" u="none" strike="noStrike" dirty="0" err="1" smtClean="0"/>
                        <a:t>Coz</a:t>
                      </a:r>
                      <a:r>
                        <a:rPr lang="pt-BR" sz="1600" i="1" u="none" strike="noStrike" dirty="0" smtClean="0"/>
                        <a:t>/Boletim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                             37.837,52 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18.151,59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 dirty="0"/>
                        <a:t> 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215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Serv.Terceiros/Salários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                           124.816,72 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126.479,65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61">
                <a:tc gridSpan="4">
                  <a:txBody>
                    <a:bodyPr/>
                    <a:lstStyle/>
                    <a:p>
                      <a:pPr algn="ctr" fontAlgn="b"/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215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Viagens Nac./Internacionais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                             16.666,67 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19.469,35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 dirty="0"/>
                        <a:t> 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215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Afiliações/Alianças/</a:t>
                      </a:r>
                      <a:r>
                        <a:rPr lang="pt-BR" sz="1600" i="1" u="none" strike="noStrike" dirty="0" err="1"/>
                        <a:t>Rebraf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35.288,34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13.261,28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 dirty="0"/>
                        <a:t> 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270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Encontros Nacionais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-2821793" y="2821793"/>
            <a:ext cx="6858000" cy="12144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6" descr="C:\Documents and Settings\Danilo Mohr\Meus documentos\audi\Imagens\all\jpg_baix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</a:blip>
          <a:srcRect/>
          <a:stretch>
            <a:fillRect/>
          </a:stretch>
        </p:blipFill>
        <p:spPr bwMode="auto">
          <a:xfrm>
            <a:off x="214282" y="5715016"/>
            <a:ext cx="667702" cy="928694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85851" y="71414"/>
          <a:ext cx="7786743" cy="6715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6049"/>
                <a:gridCol w="1706898"/>
                <a:gridCol w="1706898"/>
                <a:gridCol w="1706898"/>
              </a:tblGrid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DESPESAS </a:t>
                      </a:r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ORDINÁRIAS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ORÇADO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ATÉ 29/05/2009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REALIZADO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ATÉ </a:t>
                      </a:r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29/05/2009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</a:rPr>
                        <a:t>COMPETÊNCIA</a:t>
                      </a:r>
                      <a:endParaRPr lang="pt-BR" sz="1600" b="1" i="1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  <a:p>
                      <a:pPr algn="ctr" fontAlgn="b"/>
                      <a:r>
                        <a:rPr lang="pt-BR" sz="1600" b="1" u="none" strike="noStrike" dirty="0" smtClean="0">
                          <a:solidFill>
                            <a:schemeClr val="bg1"/>
                          </a:solidFill>
                        </a:rPr>
                        <a:t>2008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5930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Representações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29.791,67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30.249,50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 dirty="0"/>
                        <a:t> 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018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Homenagens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                               1.041,67 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   533,40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21">
                <a:tc gridSpan="4">
                  <a:txBody>
                    <a:bodyPr/>
                    <a:lstStyle/>
                    <a:p>
                      <a:pPr algn="ctr" fontAlgn="b"/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018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Outras Despesas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                               6.250,01 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4.180,78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i="1" u="none" strike="noStrike" dirty="0"/>
                        <a:t> 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018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Curso Instituto de Liderança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  4.011,29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21">
                <a:tc gridSpan="4">
                  <a:txBody>
                    <a:bodyPr/>
                    <a:lstStyle/>
                    <a:p>
                      <a:pPr algn="ctr" fontAlgn="b"/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018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Repasse ACM Itapeva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15.619,74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21">
                <a:tc gridSpan="4">
                  <a:txBody>
                    <a:bodyPr/>
                    <a:lstStyle/>
                    <a:p>
                      <a:pPr algn="ctr" fontAlgn="b"/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/>
                </a:tc>
              </a:tr>
              <a:tr h="6018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i="1" u="none" strike="noStrike" dirty="0" smtClean="0"/>
                        <a:t>  . </a:t>
                      </a:r>
                      <a:r>
                        <a:rPr lang="pt-BR" sz="1600" i="1" u="none" strike="noStrike" dirty="0"/>
                        <a:t>Projetos</a:t>
                      </a:r>
                      <a:endParaRPr lang="pt-BR" sz="16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/>
                        <a:t> </a:t>
                      </a:r>
                      <a:endParaRPr lang="pt-BR" sz="1600" b="0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/>
                        <a:t>                             14.803,00 </a:t>
                      </a:r>
                      <a:endParaRPr lang="pt-BR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 </a:t>
                      </a:r>
                      <a:endParaRPr lang="pt-BR" sz="1600" b="0" i="0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21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1" u="none" strike="noStrike" dirty="0" smtClean="0"/>
                        <a:t>  . TOTAL </a:t>
                      </a:r>
                      <a:r>
                        <a:rPr lang="pt-BR" sz="1600" b="1" i="1" u="none" strike="noStrike" dirty="0"/>
                        <a:t>DA DESPESA</a:t>
                      </a:r>
                      <a:endParaRPr lang="pt-BR" sz="16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/>
                        <a:t>265.339,28 </a:t>
                      </a:r>
                      <a:endParaRPr lang="pt-BR" sz="16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/>
                        <a:t>255.307,04 </a:t>
                      </a:r>
                      <a:endParaRPr lang="pt-BR" sz="16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/>
                        <a:t>-   </a:t>
                      </a:r>
                      <a:endParaRPr lang="pt-BR" sz="16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-2821793" y="2821793"/>
            <a:ext cx="6858000" cy="12144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6" descr="C:\Documents and Settings\Danilo Mohr\Meus documentos\audi\Imagens\all\jpg_baix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</a:blip>
          <a:srcRect/>
          <a:stretch>
            <a:fillRect/>
          </a:stretch>
        </p:blipFill>
        <p:spPr bwMode="auto">
          <a:xfrm>
            <a:off x="214282" y="5715016"/>
            <a:ext cx="667702" cy="928694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28727" y="214290"/>
          <a:ext cx="7500988" cy="64294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00463"/>
                <a:gridCol w="428628"/>
                <a:gridCol w="1785950"/>
                <a:gridCol w="1785947"/>
              </a:tblGrid>
              <a:tr h="836442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/>
                        <a:t>  . Saldo </a:t>
                      </a:r>
                      <a:r>
                        <a:rPr lang="pt-BR" sz="2400" u="none" strike="noStrike" dirty="0"/>
                        <a:t>2008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/>
                        <a:t>20.533,12 </a:t>
                      </a:r>
                      <a:endParaRPr lang="pt-BR" sz="24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/>
                        <a:t> </a:t>
                      </a:r>
                      <a:endParaRPr lang="pt-BR" sz="24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41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/>
                        <a:t> . Receita </a:t>
                      </a:r>
                      <a:r>
                        <a:rPr lang="pt-BR" sz="2400" u="none" strike="noStrike" dirty="0"/>
                        <a:t>até 31/03/2009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/>
                        <a:t>335.540,52 </a:t>
                      </a:r>
                      <a:endParaRPr lang="pt-BR" sz="24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sng" strike="noStrike" dirty="0"/>
                        <a:t> </a:t>
                      </a:r>
                      <a:endParaRPr lang="pt-BR" sz="2400" b="0" i="1" u="sng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99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/>
                        <a:t>  . Total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/>
                        <a:t>356.073,64 </a:t>
                      </a:r>
                      <a:endParaRPr lang="pt-BR" sz="24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1" u="sng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41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smtClean="0"/>
                        <a:t> . Despesa </a:t>
                      </a:r>
                      <a:r>
                        <a:rPr lang="pt-BR" sz="2400" u="none" strike="noStrike" dirty="0"/>
                        <a:t>até 31/03/2009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1" i="1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/>
                        <a:t>255.307,04 </a:t>
                      </a:r>
                      <a:endParaRPr lang="pt-BR" sz="24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/>
                        <a:t> </a:t>
                      </a:r>
                      <a:endParaRPr lang="pt-BR" sz="24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442">
                <a:tc>
                  <a:txBody>
                    <a:bodyPr/>
                    <a:lstStyle/>
                    <a:p>
                      <a:pPr algn="l" fontAlgn="b"/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1" i="1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1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/>
                        <a:t> </a:t>
                      </a:r>
                      <a:endParaRPr lang="pt-BR" sz="2400" b="0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292">
                <a:tc>
                  <a:txBody>
                    <a:bodyPr/>
                    <a:lstStyle/>
                    <a:p>
                      <a:pPr algn="l" fontAlgn="b"/>
                      <a:endParaRPr lang="pt-BR" sz="2400" b="1" i="1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1" i="1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1" u="none" strike="noStrike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/>
                        <a:t> </a:t>
                      </a:r>
                      <a:endParaRPr lang="pt-BR" sz="2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41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 smtClean="0"/>
                        <a:t>  . Saldo </a:t>
                      </a:r>
                      <a:r>
                        <a:rPr lang="pt-BR" sz="2400" b="1" u="none" strike="noStrike" dirty="0"/>
                        <a:t>em </a:t>
                      </a:r>
                      <a:r>
                        <a:rPr lang="pt-BR" sz="2400" b="1" u="none" strike="noStrike" dirty="0" smtClean="0"/>
                        <a:t>31/05/2009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/>
                        <a:t> 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/>
                        <a:t> 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/>
                        <a:t>100.766,60 </a:t>
                      </a:r>
                      <a:endParaRPr lang="pt-BR" sz="2400" b="1" i="1" u="none" strike="noStrike" dirty="0">
                        <a:latin typeface="Arial Narrow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236</Words>
  <Application>Microsoft Office PowerPoint</Application>
  <PresentationFormat>Apresentação na tela (4:3)</PresentationFormat>
  <Paragraphs>148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Company>YMCA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</dc:title>
  <dc:creator>Danilo Mohr</dc:creator>
  <cp:lastModifiedBy>Danilo Mohr</cp:lastModifiedBy>
  <cp:revision>69</cp:revision>
  <dcterms:created xsi:type="dcterms:W3CDTF">2009-06-04T13:38:28Z</dcterms:created>
  <dcterms:modified xsi:type="dcterms:W3CDTF">2009-06-18T17:45:51Z</dcterms:modified>
</cp:coreProperties>
</file>